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92" r:id="rId5"/>
    <p:sldId id="291" r:id="rId6"/>
    <p:sldId id="267" r:id="rId7"/>
    <p:sldId id="285" r:id="rId8"/>
    <p:sldId id="278" r:id="rId9"/>
    <p:sldId id="272" r:id="rId10"/>
    <p:sldId id="265" r:id="rId11"/>
    <p:sldId id="280" r:id="rId12"/>
    <p:sldId id="261" r:id="rId13"/>
    <p:sldId id="268" r:id="rId14"/>
    <p:sldId id="274" r:id="rId15"/>
    <p:sldId id="281" r:id="rId16"/>
    <p:sldId id="275" r:id="rId17"/>
    <p:sldId id="289" r:id="rId18"/>
    <p:sldId id="294" r:id="rId19"/>
    <p:sldId id="282" r:id="rId20"/>
    <p:sldId id="283" r:id="rId21"/>
    <p:sldId id="290" r:id="rId22"/>
    <p:sldId id="295" r:id="rId23"/>
    <p:sldId id="276" r:id="rId24"/>
    <p:sldId id="288" r:id="rId25"/>
    <p:sldId id="287" r:id="rId26"/>
    <p:sldId id="296" r:id="rId27"/>
    <p:sldId id="273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92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5FD82-DEAE-AC46-8CF2-5311A3396D89}" type="datetimeFigureOut">
              <a:rPr lang="en-US" smtClean="0"/>
              <a:t>2014-03-05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8285D-D4F0-9F4F-BF8C-57E202FD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06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7091E-6F7B-F348-AA01-9501BF876D79}" type="datetimeFigureOut">
              <a:rPr lang="en-US" smtClean="0"/>
              <a:t>2014-03-05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9D7A2-FB13-614D-A502-5D988FC5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92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430E-2C5F-EC40-AB45-4F02EFA47112}" type="datetime1">
              <a:rPr lang="en-CA" smtClean="0"/>
              <a:t>2014-03-05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8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EB78-F42A-A44E-A82A-A9346119B913}" type="datetime1">
              <a:rPr lang="en-CA" smtClean="0"/>
              <a:t>2014-03-05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4258-17AD-6E4B-B664-97D6BB7DAD85}" type="datetime1">
              <a:rPr lang="en-CA" smtClean="0"/>
              <a:t>2014-03-05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2A2F-E6EC-4146-ABC2-4EEB5C72585C}" type="datetime1">
              <a:rPr lang="en-CA" smtClean="0"/>
              <a:t>2014-03-05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4DB2-6654-6346-9242-F9F98973D7EB}" type="datetime1">
              <a:rPr lang="en-CA" smtClean="0"/>
              <a:t>2014-03-05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8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681C-99AD-7448-BCBF-6058D14C9838}" type="datetime1">
              <a:rPr lang="en-CA" smtClean="0"/>
              <a:t>2014-03-05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6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D8D7-5E71-4849-A411-0EAB7E3998A4}" type="datetime1">
              <a:rPr lang="en-CA" smtClean="0"/>
              <a:t>2014-03-05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2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12E6-B413-E940-9457-FC9F7764FA84}" type="datetime1">
              <a:rPr lang="en-CA" smtClean="0"/>
              <a:t>2014-03-05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7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D37C-F0B8-C042-9459-72056BA6BAA4}" type="datetime1">
              <a:rPr lang="en-CA" smtClean="0"/>
              <a:t>2014-03-05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2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AC4D-A29B-474A-945B-971597688A69}" type="datetime1">
              <a:rPr lang="en-CA" smtClean="0"/>
              <a:t>2014-03-05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6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B334-773A-AA49-B050-058FB21B1C45}" type="datetime1">
              <a:rPr lang="en-CA" smtClean="0"/>
              <a:t>2014-03-05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6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8E7F3-BBBB-F643-AE5D-94B84A30D1DB}" type="datetime1">
              <a:rPr lang="en-CA" smtClean="0"/>
              <a:t>2014-03-05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601F6-7E66-2747-9713-724CE780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hr-irsc.gc.ca/e/46102.html" TargetMode="External"/><Relationship Id="rId4" Type="http://schemas.openxmlformats.org/officeDocument/2006/relationships/hyperlink" Target="mailto:burrowl@mcmaster.c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9743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Building a Foundation (grant)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877" y="3799016"/>
            <a:ext cx="7103529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Lori Burrows, </a:t>
            </a:r>
            <a:r>
              <a:rPr lang="en-US" sz="2000" dirty="0" smtClean="0">
                <a:solidFill>
                  <a:schemeClr val="tx1"/>
                </a:solidFill>
              </a:rPr>
              <a:t>PhD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McMaster University CIHR Delegate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March 5, </a:t>
            </a:r>
            <a:r>
              <a:rPr lang="en-US" sz="2000" dirty="0" smtClean="0">
                <a:solidFill>
                  <a:schemeClr val="tx1"/>
                </a:solidFill>
              </a:rPr>
              <a:t>2014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6533" y="1040318"/>
            <a:ext cx="5401734" cy="230832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CIHR REFORMS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904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08" y="142759"/>
            <a:ext cx="84769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What if I apply and I’m not successful?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293625"/>
            <a:ext cx="801511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If you apply to the Fall 2014 pilot and are not successful at Stage 1, you will NOT lose any remaining OOGP funding</a:t>
            </a:r>
          </a:p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You </a:t>
            </a:r>
            <a:r>
              <a:rPr lang="en-US" dirty="0" smtClean="0">
                <a:solidFill>
                  <a:srgbClr val="000000"/>
                </a:solidFill>
              </a:rPr>
              <a:t>can simultaneously apply </a:t>
            </a:r>
            <a:r>
              <a:rPr lang="en-US" dirty="0" smtClean="0">
                <a:solidFill>
                  <a:srgbClr val="000000"/>
                </a:solidFill>
              </a:rPr>
              <a:t>to the transitional Spring 2015 OOGP </a:t>
            </a:r>
            <a:r>
              <a:rPr lang="en-US" dirty="0" smtClean="0">
                <a:solidFill>
                  <a:srgbClr val="000000"/>
                </a:solidFill>
              </a:rPr>
              <a:t>competition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 Project Scheme will launch in Spring 2016, and Fall 2016 will be a regular Foundation competition, with fewer awards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08" y="128648"/>
            <a:ext cx="847695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What if I have multiple CIHR grants?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59" y="1281530"/>
            <a:ext cx="829426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uccessful </a:t>
            </a:r>
            <a:r>
              <a:rPr lang="en-US" sz="2400" dirty="0">
                <a:solidFill>
                  <a:srgbClr val="FF0000"/>
                </a:solidFill>
              </a:rPr>
              <a:t>applicants to the Foundation Scheme with multiple sources of Open funding </a:t>
            </a:r>
            <a:r>
              <a:rPr lang="en-US" sz="2400" b="1" dirty="0">
                <a:solidFill>
                  <a:srgbClr val="FF0000"/>
                </a:solidFill>
              </a:rPr>
              <a:t>would have their existing, ongoing funds rolled-up into the budget of their new Foundation grant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process would apply to current grant holders with multiple sources of Open funding (e.g., Open Operating Grant Program; Open Knowledge Translation funding programs), as well as</a:t>
            </a:r>
            <a:r>
              <a:rPr lang="en-US" sz="2400" dirty="0">
                <a:solidFill>
                  <a:srgbClr val="008000"/>
                </a:solidFill>
              </a:rPr>
              <a:t> future Project grantees interested in consolidating their individual Projects into a cohesive program of research.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During </a:t>
            </a:r>
            <a:r>
              <a:rPr lang="en-US" sz="2400" dirty="0"/>
              <a:t>the transition period, applicants with more than one active Open Operating Grant whose application to the Foundation Scheme is unsuccessful </a:t>
            </a:r>
            <a:r>
              <a:rPr lang="en-US" sz="2400" b="1" u="sng" dirty="0"/>
              <a:t>will </a:t>
            </a:r>
            <a:r>
              <a:rPr lang="en-US" sz="2400" b="1" u="sng" dirty="0" smtClean="0"/>
              <a:t>not</a:t>
            </a:r>
            <a:r>
              <a:rPr lang="en-US" sz="2400" dirty="0" smtClean="0"/>
              <a:t> lose </a:t>
            </a:r>
            <a:r>
              <a:rPr lang="en-US" sz="2400" dirty="0"/>
              <a:t>their existing funding before their term-end date</a:t>
            </a:r>
            <a:r>
              <a:rPr lang="en-US" sz="2400" dirty="0" smtClean="0"/>
              <a:t>.’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8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08" y="128648"/>
            <a:ext cx="847695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What if I’m eligible, but not ready?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808" y="2368385"/>
            <a:ext cx="532465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dirty="0" smtClean="0"/>
              <a:t>renew </a:t>
            </a:r>
            <a:r>
              <a:rPr lang="en-US" dirty="0" smtClean="0"/>
              <a:t>early in Spring 2014, without penalty if unsuccessful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2) request a NO-CASH extension of your grant to Spring 2015, and renew it </a:t>
            </a:r>
            <a:r>
              <a:rPr lang="en-US" dirty="0" smtClean="0"/>
              <a:t>then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Either way, you will have a $$ gap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81" r="9986"/>
          <a:stretch/>
        </p:blipFill>
        <p:spPr>
          <a:xfrm>
            <a:off x="5984113" y="2836243"/>
            <a:ext cx="2715282" cy="2952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0549" y="1105737"/>
            <a:ext cx="7615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If your grant is up for renewal in Fall 2014, but you are unsure of your chances, you can: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8808" y="376831"/>
            <a:ext cx="847695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How do I apply to the Fall 2014 pilot?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3" y="1151750"/>
            <a:ext cx="7958667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register by June 1, 2014 via </a:t>
            </a:r>
            <a:r>
              <a:rPr lang="en-US" dirty="0" err="1" smtClean="0"/>
              <a:t>Rnet</a:t>
            </a:r>
            <a:endParaRPr lang="en-US" dirty="0" smtClean="0"/>
          </a:p>
          <a:p>
            <a:r>
              <a:rPr lang="en-US" dirty="0" smtClean="0"/>
              <a:t>Stage </a:t>
            </a:r>
            <a:r>
              <a:rPr lang="en-US" dirty="0" smtClean="0"/>
              <a:t>1 deadline is October 2014, notification by mid-Dec 2014</a:t>
            </a:r>
          </a:p>
          <a:p>
            <a:r>
              <a:rPr lang="en-US" dirty="0" smtClean="0"/>
              <a:t>Stage 2 deadline is February 2015, notification by May 2015</a:t>
            </a:r>
          </a:p>
          <a:p>
            <a:r>
              <a:rPr lang="en-US" dirty="0" smtClean="0"/>
              <a:t>Stage 3 (face-to-face discussion, for grey-zone apps) by July 2015</a:t>
            </a:r>
          </a:p>
          <a:p>
            <a:r>
              <a:rPr lang="en-US" dirty="0" smtClean="0"/>
              <a:t>Funding release date will be </a:t>
            </a:r>
            <a:r>
              <a:rPr lang="en-US" dirty="0" smtClean="0"/>
              <a:t>July 2015 </a:t>
            </a:r>
            <a:r>
              <a:rPr lang="en-US" sz="2800" dirty="0" smtClean="0">
                <a:solidFill>
                  <a:srgbClr val="FF0000"/>
                </a:solidFill>
              </a:rPr>
              <a:t>(this may generate a funding gap for those whose funding would normally end March 2015)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6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7375E"/>
                </a:solidFill>
              </a:rPr>
              <a:t>T</a:t>
            </a:r>
            <a:r>
              <a:rPr lang="en-US" dirty="0" smtClean="0">
                <a:solidFill>
                  <a:srgbClr val="17375E"/>
                </a:solidFill>
              </a:rPr>
              <a:t>he adjudication process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4" y="1498007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b="1" dirty="0"/>
              <a:t>M</a:t>
            </a:r>
            <a:r>
              <a:rPr lang="en-CA" sz="2800" b="1" dirty="0" smtClean="0"/>
              <a:t>ulti</a:t>
            </a:r>
            <a:r>
              <a:rPr lang="en-CA" sz="2800" b="1" dirty="0"/>
              <a:t>-stage competition with </a:t>
            </a:r>
            <a:r>
              <a:rPr lang="en-CA" sz="2800" b="1" dirty="0">
                <a:solidFill>
                  <a:srgbClr val="FF0000"/>
                </a:solidFill>
              </a:rPr>
              <a:t>2</a:t>
            </a:r>
            <a:r>
              <a:rPr lang="en-CA" sz="2800" b="1" dirty="0"/>
              <a:t> </a:t>
            </a:r>
            <a:r>
              <a:rPr lang="en-CA" sz="2800" b="1" dirty="0" smtClean="0"/>
              <a:t>applications</a:t>
            </a:r>
          </a:p>
          <a:p>
            <a:pPr marL="0" indent="0" algn="ctr">
              <a:buNone/>
            </a:pPr>
            <a:r>
              <a:rPr lang="en-CA" sz="2800" b="1" dirty="0" smtClean="0"/>
              <a:t> </a:t>
            </a:r>
            <a:r>
              <a:rPr lang="en-CA" sz="2800" b="1" dirty="0"/>
              <a:t>and </a:t>
            </a:r>
            <a:r>
              <a:rPr lang="en-CA" sz="2800" b="1" dirty="0">
                <a:solidFill>
                  <a:srgbClr val="FF0000"/>
                </a:solidFill>
              </a:rPr>
              <a:t>3</a:t>
            </a:r>
            <a:r>
              <a:rPr lang="en-CA" sz="2800" b="1" dirty="0"/>
              <a:t> review stages.</a:t>
            </a:r>
            <a:endParaRPr lang="en-US" sz="2800" b="1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Stages </a:t>
            </a:r>
            <a:r>
              <a:rPr lang="en-US" sz="2400" dirty="0"/>
              <a:t>1 and 2 review will be conducted </a:t>
            </a:r>
            <a:r>
              <a:rPr lang="en-US" sz="2400" b="1" dirty="0"/>
              <a:t>remotely</a:t>
            </a:r>
            <a:r>
              <a:rPr lang="en-US" sz="2400" dirty="0"/>
              <a:t> by expert reviewers </a:t>
            </a:r>
            <a:r>
              <a:rPr lang="en-US" sz="2400" dirty="0" smtClean="0"/>
              <a:t>communicating in </a:t>
            </a:r>
            <a:r>
              <a:rPr lang="en-US" sz="2400" dirty="0"/>
              <a:t>a virtual space. Reviewers will </a:t>
            </a:r>
            <a:r>
              <a:rPr lang="en-US" sz="2400" dirty="0" smtClean="0"/>
              <a:t>provide a </a:t>
            </a:r>
            <a:r>
              <a:rPr lang="en-US" sz="2400" b="1" dirty="0"/>
              <a:t>structured review </a:t>
            </a:r>
            <a:r>
              <a:rPr lang="en-US" sz="2400" dirty="0" smtClean="0"/>
              <a:t>rating </a:t>
            </a:r>
            <a:r>
              <a:rPr lang="en-US" sz="2400" dirty="0"/>
              <a:t>each of the sub-</a:t>
            </a:r>
            <a:r>
              <a:rPr lang="en-US" sz="2400" dirty="0" smtClean="0"/>
              <a:t>criteria and </a:t>
            </a:r>
            <a:r>
              <a:rPr lang="en-US" sz="2400" dirty="0"/>
              <a:t>briefly commenting on the strengths and weaknesses in each section. </a:t>
            </a:r>
            <a:r>
              <a:rPr lang="en-US" sz="2400" b="1" dirty="0"/>
              <a:t>R</a:t>
            </a:r>
            <a:r>
              <a:rPr lang="en-US" sz="2400" b="1" dirty="0" smtClean="0"/>
              <a:t>eviewers </a:t>
            </a:r>
            <a:r>
              <a:rPr lang="en-US" sz="2400" b="1" dirty="0"/>
              <a:t>will be asked to rank their group of applications. </a:t>
            </a:r>
            <a:r>
              <a:rPr lang="en-US" sz="2400" dirty="0"/>
              <a:t>CIHR will consolidate all individual reviewer rankings into </a:t>
            </a:r>
            <a:r>
              <a:rPr lang="en-US" sz="2400" b="1" dirty="0"/>
              <a:t>a consolidated ranking </a:t>
            </a:r>
            <a:r>
              <a:rPr lang="en-US" sz="2400" dirty="0"/>
              <a:t>for each application, which will be used to make funding decisions.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How will the remote review work?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419" y="1498007"/>
            <a:ext cx="795357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‘The </a:t>
            </a:r>
            <a:r>
              <a:rPr lang="en-US" sz="2800" dirty="0"/>
              <a:t>remote review stage of the new peer review process for the new schemes will offer a on-line discussion platform for interaction with other reviewers, </a:t>
            </a:r>
            <a:r>
              <a:rPr lang="en-US" sz="2800" b="1" dirty="0"/>
              <a:t>which will include access to the reviews of other reviewers assigned to the same applications</a:t>
            </a:r>
            <a:r>
              <a:rPr lang="en-US" sz="2800" dirty="0"/>
              <a:t>. CIHR anticipates that new reviewers will build their peer review skills and learn from other </a:t>
            </a:r>
            <a:r>
              <a:rPr lang="en-US" sz="2800" dirty="0" smtClean="0"/>
              <a:t>reviewers.’</a:t>
            </a: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5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819400" y="1126665"/>
            <a:ext cx="34925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0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7375E"/>
                </a:solidFill>
              </a:rPr>
              <a:t>T</a:t>
            </a:r>
            <a:r>
              <a:rPr lang="en-US" dirty="0" smtClean="0">
                <a:solidFill>
                  <a:srgbClr val="17375E"/>
                </a:solidFill>
              </a:rPr>
              <a:t>he adjudication process, continued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148" y="1703622"/>
            <a:ext cx="7571857" cy="37997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Stage 3 will involve a </a:t>
            </a:r>
            <a:r>
              <a:rPr lang="en-US" sz="2400" b="1" dirty="0" smtClean="0"/>
              <a:t>face-to-face discussion by an </a:t>
            </a:r>
            <a:r>
              <a:rPr lang="en-CA" sz="2400" b="1" dirty="0" smtClean="0"/>
              <a:t>interdisciplinary committee</a:t>
            </a:r>
            <a:r>
              <a:rPr lang="en-CA" sz="2400" dirty="0" smtClean="0"/>
              <a:t>.</a:t>
            </a:r>
            <a:r>
              <a:rPr lang="en-US" sz="2400" dirty="0" smtClean="0"/>
              <a:t> This committee will be responsible for integrating the results of the Stage 1 and  2 reviews, </a:t>
            </a:r>
            <a:r>
              <a:rPr lang="en-CA" sz="2400" dirty="0" smtClean="0"/>
              <a:t>with </a:t>
            </a:r>
            <a:r>
              <a:rPr lang="en-CA" sz="2400" b="1" dirty="0" smtClean="0"/>
              <a:t>a focus on assessing applications that fall into the “</a:t>
            </a:r>
            <a:r>
              <a:rPr lang="en-CA" sz="2400" b="1" dirty="0" smtClean="0">
                <a:solidFill>
                  <a:srgbClr val="FF0000"/>
                </a:solidFill>
              </a:rPr>
              <a:t>grey zone</a:t>
            </a:r>
            <a:r>
              <a:rPr lang="en-CA" sz="2400" b="1" dirty="0" smtClean="0"/>
              <a:t>” </a:t>
            </a:r>
            <a:r>
              <a:rPr lang="en-CA" sz="2400" dirty="0" smtClean="0"/>
              <a:t>(i.e., applications that are close to the funding cut-off, and which demonstrate a high degree of variance in individual reviewer rankings).  </a:t>
            </a:r>
            <a:r>
              <a:rPr lang="en-US" sz="2400" b="1" dirty="0" smtClean="0"/>
              <a:t>This committee will make final recommendations on which applications to fund within the </a:t>
            </a:r>
            <a:r>
              <a:rPr lang="en-CA" sz="2400" b="1" dirty="0" smtClean="0"/>
              <a:t>“grey zone”</a:t>
            </a:r>
            <a:r>
              <a:rPr lang="en-US" sz="2400" b="1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8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0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Stage 3 and new investigators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148" y="1703622"/>
            <a:ext cx="7571857" cy="37997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CA" sz="2400" dirty="0"/>
              <a:t>At Stage 3, new/early career investigators will be individually assessed and ranked against other new/early career investigators before having their final consolidated ranks integrated into the larger competition pool.  CIHR is committed to monitoring the outcome of new/early career investigator applications.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/>
          <a:lstStyle/>
          <a:p>
            <a:r>
              <a:rPr lang="en-US" dirty="0" smtClean="0"/>
              <a:t>Foundation, Stage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145623"/>
            <a:ext cx="843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Caliber </a:t>
            </a:r>
            <a:r>
              <a:rPr lang="en-US" sz="2400" b="1" dirty="0"/>
              <a:t>of the Applicant(s)</a:t>
            </a:r>
            <a:r>
              <a:rPr lang="en-US" sz="2400" dirty="0"/>
              <a:t> focuses on the qualities deemed essential to meet the objectives of the Foundation scheme. These qualities include: (a) </a:t>
            </a:r>
            <a:r>
              <a:rPr lang="en-US" sz="2400" b="1" dirty="0">
                <a:solidFill>
                  <a:srgbClr val="FF0000"/>
                </a:solidFill>
              </a:rPr>
              <a:t>leadership</a:t>
            </a:r>
            <a:r>
              <a:rPr lang="en-US" sz="2400" dirty="0"/>
              <a:t>, (b) ability to deliver </a:t>
            </a:r>
            <a:r>
              <a:rPr lang="en-US" sz="2400" b="1" dirty="0">
                <a:solidFill>
                  <a:srgbClr val="FF0000"/>
                </a:solidFill>
              </a:rPr>
              <a:t>significant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contributions</a:t>
            </a:r>
            <a:r>
              <a:rPr lang="en-US" sz="2400" dirty="0"/>
              <a:t>, and (c) </a:t>
            </a:r>
            <a:r>
              <a:rPr lang="en-US" sz="2400" b="1" dirty="0">
                <a:solidFill>
                  <a:srgbClr val="FF0000"/>
                </a:solidFill>
              </a:rPr>
              <a:t>productivity</a:t>
            </a:r>
            <a:r>
              <a:rPr lang="en-US" sz="2400" dirty="0" smtClean="0"/>
              <a:t>. 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25% each, 75% of the total</a:t>
            </a:r>
          </a:p>
          <a:p>
            <a:endParaRPr lang="en-US" sz="1200" dirty="0"/>
          </a:p>
          <a:p>
            <a:r>
              <a:rPr lang="en-US" sz="2400" b="1" dirty="0"/>
              <a:t>Vision</a:t>
            </a:r>
            <a:r>
              <a:rPr lang="en-US" sz="2400" dirty="0"/>
              <a:t> </a:t>
            </a:r>
            <a:r>
              <a:rPr lang="en-US" sz="2400" b="1" dirty="0"/>
              <a:t>and Program Direction</a:t>
            </a:r>
            <a:r>
              <a:rPr lang="en-US" sz="2400" dirty="0"/>
              <a:t> focuses on the applicant's/applicants' ability to define and articulate a </a:t>
            </a:r>
            <a:r>
              <a:rPr lang="en-US" sz="2400" dirty="0">
                <a:solidFill>
                  <a:srgbClr val="FF0000"/>
                </a:solidFill>
              </a:rPr>
              <a:t>clear and compelling vision</a:t>
            </a:r>
            <a:r>
              <a:rPr lang="en-US" sz="2400" dirty="0"/>
              <a:t> for the research program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 25% of the total</a:t>
            </a:r>
            <a:endParaRPr lang="en-US" sz="2400" dirty="0">
              <a:solidFill>
                <a:srgbClr val="3366FF"/>
              </a:solidFill>
            </a:endParaRPr>
          </a:p>
          <a:p>
            <a:endParaRPr lang="en-US" sz="12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criteria will be assessed by peer reviewers familiar with the applicant's/applicants' field of research. Peer reviewers will be instructed to take the applicant's/applicants' </a:t>
            </a:r>
            <a:r>
              <a:rPr lang="en-US" sz="2400" b="1" dirty="0"/>
              <a:t>career stage </a:t>
            </a:r>
            <a:r>
              <a:rPr lang="en-US" sz="2400" dirty="0"/>
              <a:t>and </a:t>
            </a:r>
            <a:r>
              <a:rPr lang="en-US" sz="2400" b="1" dirty="0"/>
              <a:t>field</a:t>
            </a:r>
            <a:r>
              <a:rPr lang="en-US" sz="2400" dirty="0"/>
              <a:t> of research into consideration.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333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7375E"/>
                </a:solidFill>
              </a:rPr>
              <a:t>example: ‘Leadership’ </a:t>
            </a:r>
            <a:r>
              <a:rPr lang="en-US" sz="3600" dirty="0" smtClean="0">
                <a:solidFill>
                  <a:srgbClr val="17375E"/>
                </a:solidFill>
              </a:rPr>
              <a:t>sub-criterion</a:t>
            </a:r>
            <a:endParaRPr lang="en-US" sz="4000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Does the applicant(s) demonstrate significant and effective </a:t>
            </a:r>
            <a:r>
              <a:rPr lang="en-CA" b="1" dirty="0" smtClean="0"/>
              <a:t>leadership </a:t>
            </a:r>
            <a:r>
              <a:rPr lang="en-CA" b="1" dirty="0"/>
              <a:t>with respect to:</a:t>
            </a:r>
            <a:endParaRPr lang="en-US" b="1" dirty="0"/>
          </a:p>
          <a:p>
            <a:pPr marL="0" lvl="0" indent="0">
              <a:buNone/>
            </a:pPr>
            <a:endParaRPr lang="en-CA" dirty="0" smtClean="0"/>
          </a:p>
          <a:p>
            <a:pPr marL="0" lvl="0" indent="0">
              <a:buNone/>
            </a:pPr>
            <a:r>
              <a:rPr lang="en-CA" dirty="0" smtClean="0"/>
              <a:t>Being </a:t>
            </a:r>
            <a:r>
              <a:rPr lang="en-CA" dirty="0"/>
              <a:t>recognized by their community; and, demonstrating a history of influential roles in his/her research field, such as advancing the direction of a field or building networks/communities?</a:t>
            </a:r>
            <a:endParaRPr lang="en-US" dirty="0"/>
          </a:p>
          <a:p>
            <a:pPr marL="0" indent="0">
              <a:buNone/>
            </a:pPr>
            <a:r>
              <a:rPr lang="en-CA" b="1" dirty="0"/>
              <a:t> </a:t>
            </a:r>
            <a:endParaRPr lang="en-US" dirty="0"/>
          </a:p>
          <a:p>
            <a:pPr marL="0" lvl="0" indent="0">
              <a:buNone/>
            </a:pPr>
            <a:r>
              <a:rPr lang="en-CA" dirty="0"/>
              <a:t>Establishing, resourcing, and directing a program of research, including managing mentoring/training, knowledge translation approaches and collaborations?</a:t>
            </a:r>
            <a:endParaRPr lang="en-US" dirty="0"/>
          </a:p>
          <a:p>
            <a:pPr marL="0" indent="0">
              <a:buNone/>
            </a:pPr>
            <a:r>
              <a:rPr lang="en-CA" b="1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4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143000" y="58396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What’s happening?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10" y="1498007"/>
            <a:ext cx="87811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CIHR is reforming both the peer review system and the way in which open operating funds are awarded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Peer review will be broader (more reviewers, target is 5 per application) and more structured (forms)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Grants will be Foundation (5-7 years, $$$$) or Project (1-5 years, $$) scheme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draft</a:t>
            </a:r>
            <a:r>
              <a:rPr lang="en-US" sz="3600" dirty="0" smtClean="0">
                <a:solidFill>
                  <a:srgbClr val="17375E"/>
                </a:solidFill>
              </a:rPr>
              <a:t> peer reviewer interpretation guidelines for ‘Leadership’ </a:t>
            </a:r>
            <a:r>
              <a:rPr lang="en-US" sz="3600" dirty="0" err="1" smtClean="0">
                <a:solidFill>
                  <a:srgbClr val="17375E"/>
                </a:solidFill>
              </a:rPr>
              <a:t>subcriterion</a:t>
            </a:r>
            <a:endParaRPr lang="en-US" sz="3600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668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dirty="0"/>
              <a:t>This sub-criterion is intended to assess the extent to which the applicant </a:t>
            </a:r>
            <a:r>
              <a:rPr lang="en-CA" sz="2000" b="1" dirty="0"/>
              <a:t>inspires </a:t>
            </a:r>
            <a:r>
              <a:rPr lang="en-CA" sz="2000" dirty="0"/>
              <a:t>others in his/her field of research and community, as well as the applicant’s ability to effectively </a:t>
            </a:r>
            <a:r>
              <a:rPr lang="en-CA" sz="2000" b="1" dirty="0"/>
              <a:t>direct </a:t>
            </a:r>
            <a:r>
              <a:rPr lang="en-CA" sz="2000" dirty="0"/>
              <a:t>a program of research.</a:t>
            </a:r>
            <a:endParaRPr lang="en-US" sz="2000" dirty="0"/>
          </a:p>
          <a:p>
            <a:pPr marL="0" indent="0">
              <a:buNone/>
            </a:pPr>
            <a:r>
              <a:rPr lang="en-CA" sz="2000" dirty="0"/>
              <a:t> </a:t>
            </a:r>
            <a:endParaRPr lang="en-US" sz="2000" dirty="0"/>
          </a:p>
          <a:p>
            <a:pPr marL="0" lvl="0" indent="0">
              <a:buNone/>
            </a:pPr>
            <a:r>
              <a:rPr lang="en-CA" sz="2000" dirty="0"/>
              <a:t>An </a:t>
            </a:r>
            <a:r>
              <a:rPr lang="en-CA" sz="2000" b="1" dirty="0"/>
              <a:t>inspirational</a:t>
            </a:r>
            <a:r>
              <a:rPr lang="en-CA" sz="2000" dirty="0"/>
              <a:t> leader is one who is widely recognized by his/her community, and has a considerable amount of experience in roles that require influence and ability in advancing the direction of the field and/or in catalyzing or mobilizing networks and communities. </a:t>
            </a:r>
            <a:endParaRPr lang="en-US" sz="2000" dirty="0"/>
          </a:p>
          <a:p>
            <a:pPr marL="0" indent="0">
              <a:buNone/>
            </a:pPr>
            <a:r>
              <a:rPr lang="en-CA" sz="2000" dirty="0"/>
              <a:t> </a:t>
            </a:r>
            <a:endParaRPr lang="en-US" sz="2000" dirty="0"/>
          </a:p>
          <a:p>
            <a:pPr marL="0" indent="0">
              <a:buNone/>
            </a:pPr>
            <a:r>
              <a:rPr lang="en-CA" sz="2000" dirty="0"/>
              <a:t>Inspirational leaders may: have recognized advances in research and knowledge translation; be offered awards and acknowledgements; hold leadership roles and/or appointments; be sought for key speaking invitations; lead or participate in international collaborations, etc.</a:t>
            </a:r>
            <a:endParaRPr lang="en-US" sz="2000" dirty="0"/>
          </a:p>
          <a:p>
            <a:pPr marL="0" indent="0">
              <a:buNone/>
            </a:pPr>
            <a:r>
              <a:rPr lang="en-CA" sz="2000" dirty="0"/>
              <a:t> 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91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draft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Leadership indicators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1094"/>
            <a:ext cx="851746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i="1" dirty="0"/>
              <a:t>The following indicators are meant to be illustrative, and are by no means a comprehensive list</a:t>
            </a:r>
            <a:r>
              <a:rPr lang="en-US" sz="1400" i="1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Innovator in existing or emergent areas of research (“trail blazer”)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Leader of significant research endeavours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Leader of national and international collaborations, societies, associations, etc.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Leader of community-based research and or knowledge translation initiatives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Advisor in interdisciplinary or inter-organizational collaborations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Leader in the development or application of innovative training programs or approaches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Number and type of awards, honours, distinctions (note that these vary by research field)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Number and type of leadership roles/appointments (e.g., expert witness, committee, advisory group, network, key note speaker, appeals counsel, etc.)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Editorial or peer review committee service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Number, type and value of previous grants awarded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Number and value of salary awards </a:t>
            </a:r>
            <a:r>
              <a:rPr lang="en-CA" sz="1400" dirty="0" smtClean="0"/>
              <a:t>received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CA" sz="1400" i="1" dirty="0">
                <a:solidFill>
                  <a:srgbClr val="FF0000"/>
                </a:solidFill>
              </a:rPr>
              <a:t>For new/early career investigators</a:t>
            </a:r>
            <a:r>
              <a:rPr lang="en-CA" sz="1400" i="1" dirty="0" smtClean="0">
                <a:solidFill>
                  <a:srgbClr val="FF0000"/>
                </a:solidFill>
              </a:rPr>
              <a:t>, </a:t>
            </a:r>
            <a:r>
              <a:rPr lang="en-CA" sz="1400" i="1" dirty="0">
                <a:solidFill>
                  <a:srgbClr val="FF0000"/>
                </a:solidFill>
              </a:rPr>
              <a:t>early evidence of leadership competency would also include: 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Evidence of an emerging profile of innovation or 'trail blazing' (e.g., development of new research methods)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Strong promise as a leader of significant research endeavours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Significant involvement in key committees, national and international collaborations, societies, associations, etc.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Participation in advisory groups in interdisciplinary or inter-organizational collaborations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Central role in the development or application or innovative training programs or approaches</a:t>
            </a:r>
            <a:endParaRPr lang="en-US" sz="1400" dirty="0"/>
          </a:p>
          <a:p>
            <a:pPr marL="0" indent="0">
              <a:buNone/>
            </a:pPr>
            <a:r>
              <a:rPr lang="en-CA" sz="1400" dirty="0"/>
              <a:t>Nomination for awards, honours or distinctions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/>
          <a:lstStyle/>
          <a:p>
            <a:r>
              <a:rPr lang="en-US" dirty="0" smtClean="0"/>
              <a:t>Foundation, Stage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81087"/>
            <a:ext cx="8432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Quality of the Program </a:t>
            </a:r>
            <a:r>
              <a:rPr lang="en-US" sz="2400" dirty="0"/>
              <a:t>focuses on the applicant's/applicants' ability to define and articulate the </a:t>
            </a:r>
            <a:r>
              <a:rPr lang="en-US" sz="2400" dirty="0">
                <a:solidFill>
                  <a:srgbClr val="FF0000"/>
                </a:solidFill>
              </a:rPr>
              <a:t>research concept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research approach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20% each, 40% of the total</a:t>
            </a:r>
          </a:p>
          <a:p>
            <a:endParaRPr lang="en-US" sz="1200" dirty="0"/>
          </a:p>
          <a:p>
            <a:r>
              <a:rPr lang="en-US" sz="2400" b="1" dirty="0"/>
              <a:t>Quality of the Expertise, Experience and Resources </a:t>
            </a:r>
            <a:r>
              <a:rPr lang="en-US" sz="2400" dirty="0"/>
              <a:t>focuses on the appropriateness of the </a:t>
            </a:r>
            <a:r>
              <a:rPr lang="en-US" sz="2400" dirty="0">
                <a:solidFill>
                  <a:srgbClr val="FF0000"/>
                </a:solidFill>
              </a:rPr>
              <a:t>expertise</a:t>
            </a:r>
            <a:r>
              <a:rPr lang="en-US" sz="2400" dirty="0"/>
              <a:t> assembled to successfully complete the proposed program of research, the appropriateness of the applicant's/applicants' </a:t>
            </a:r>
            <a:r>
              <a:rPr lang="en-US" sz="2400" dirty="0">
                <a:solidFill>
                  <a:srgbClr val="FF0000"/>
                </a:solidFill>
              </a:rPr>
              <a:t>mentorship and training </a:t>
            </a:r>
            <a:r>
              <a:rPr lang="en-US" sz="2400" dirty="0"/>
              <a:t>plans, and the </a:t>
            </a:r>
            <a:r>
              <a:rPr lang="en-US" sz="2400" dirty="0">
                <a:solidFill>
                  <a:srgbClr val="FF0000"/>
                </a:solidFill>
              </a:rPr>
              <a:t>quality of the support environment</a:t>
            </a:r>
            <a:r>
              <a:rPr lang="en-US" sz="2400" dirty="0" smtClean="0"/>
              <a:t>.</a:t>
            </a:r>
          </a:p>
          <a:p>
            <a:r>
              <a:rPr lang="en-US" sz="2400" dirty="0">
                <a:solidFill>
                  <a:srgbClr val="3366FF"/>
                </a:solidFill>
              </a:rPr>
              <a:t>20% each, </a:t>
            </a:r>
            <a:r>
              <a:rPr lang="en-US" sz="2400" dirty="0" smtClean="0">
                <a:solidFill>
                  <a:srgbClr val="3366FF"/>
                </a:solidFill>
              </a:rPr>
              <a:t>60</a:t>
            </a:r>
            <a:r>
              <a:rPr lang="en-US" sz="2400" dirty="0">
                <a:solidFill>
                  <a:srgbClr val="3366FF"/>
                </a:solidFill>
              </a:rPr>
              <a:t>% of the total</a:t>
            </a:r>
          </a:p>
          <a:p>
            <a:endParaRPr lang="en-US" sz="2400" dirty="0" smtClean="0"/>
          </a:p>
          <a:p>
            <a:r>
              <a:rPr lang="en-US" sz="2400" dirty="0" smtClean="0"/>
              <a:t>Budget is not factored into the scientific assessment, but reviewers will be asked if the request is appropriate.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752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18" y="5619"/>
            <a:ext cx="8483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How will peer reviewers score the </a:t>
            </a:r>
            <a:r>
              <a:rPr lang="en-US" sz="3200" dirty="0" err="1" smtClean="0">
                <a:solidFill>
                  <a:schemeClr val="tx2"/>
                </a:solidFill>
              </a:rPr>
              <a:t>subcriteria</a:t>
            </a:r>
            <a:r>
              <a:rPr lang="en-US" sz="3200" dirty="0" smtClean="0">
                <a:solidFill>
                  <a:schemeClr val="tx2"/>
                </a:solidFill>
              </a:rPr>
              <a:t>?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5" name="Picture 4" descr="Screen Shot 2013-10-16 at 2.1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67866"/>
            <a:ext cx="8750300" cy="5715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6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Screen Shot 2013-01-15 at 10.57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25" y="42333"/>
            <a:ext cx="5287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3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5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grants are </a:t>
            </a:r>
            <a:r>
              <a:rPr lang="en-US" u="sng" dirty="0" smtClean="0">
                <a:solidFill>
                  <a:srgbClr val="1F497D"/>
                </a:solidFill>
              </a:rPr>
              <a:t>ranked</a:t>
            </a:r>
            <a:r>
              <a:rPr lang="en-US" dirty="0" smtClean="0">
                <a:solidFill>
                  <a:srgbClr val="1F497D"/>
                </a:solidFill>
              </a:rPr>
              <a:t> by reviewers, and the rankings are collated by CIHR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413725"/>
              </p:ext>
            </p:extLst>
          </p:nvPr>
        </p:nvGraphicFramePr>
        <p:xfrm>
          <a:off x="296333" y="1728081"/>
          <a:ext cx="8517466" cy="3609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330"/>
                <a:gridCol w="1084460"/>
                <a:gridCol w="1046184"/>
                <a:gridCol w="1109976"/>
                <a:gridCol w="1033426"/>
                <a:gridCol w="1058942"/>
                <a:gridCol w="1092460"/>
                <a:gridCol w="1433688"/>
              </a:tblGrid>
              <a:tr h="4511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grant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reviewer </a:t>
                      </a:r>
                      <a:r>
                        <a:rPr lang="en-US" sz="1400" baseline="0" dirty="0" smtClean="0"/>
                        <a:t>1</a:t>
                      </a:r>
                      <a:endParaRPr lang="en-US" sz="14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reviewer</a:t>
                      </a:r>
                      <a:r>
                        <a:rPr lang="en-US" sz="1400" baseline="0" dirty="0" smtClean="0"/>
                        <a:t> 2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reviewer</a:t>
                      </a:r>
                      <a:r>
                        <a:rPr lang="en-US" sz="1400" baseline="0" dirty="0" smtClean="0"/>
                        <a:t> 3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reviewer</a:t>
                      </a:r>
                      <a:r>
                        <a:rPr lang="en-US" sz="1400" baseline="0" dirty="0" smtClean="0"/>
                        <a:t> 4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reviewer</a:t>
                      </a:r>
                      <a:r>
                        <a:rPr lang="en-US" sz="1400" baseline="0" dirty="0" smtClean="0"/>
                        <a:t> 5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reviewer 6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CIHR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11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…..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4.4</a:t>
                      </a:r>
                      <a:endParaRPr lang="en-US" sz="14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  <a:tr h="4511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…..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1.8 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511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…..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1.4</a:t>
                      </a:r>
                      <a:endParaRPr lang="en-US" sz="14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4511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5.75</a:t>
                      </a:r>
                      <a:endParaRPr lang="en-US" sz="1400" dirty="0"/>
                    </a:p>
                  </a:txBody>
                  <a:tcPr/>
                </a:tc>
              </a:tr>
              <a:tr h="4511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4511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4.0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511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62400" y="6017683"/>
            <a:ext cx="282222" cy="3386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5588000"/>
            <a:ext cx="282222" cy="338667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622" y="5602111"/>
            <a:ext cx="151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be funded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1801" y="5994398"/>
            <a:ext cx="174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might be funded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0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/>
          <p:cNvSpPr/>
          <p:nvPr/>
        </p:nvSpPr>
        <p:spPr>
          <a:xfrm>
            <a:off x="6297220" y="200146"/>
            <a:ext cx="2707981" cy="6485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3357180" y="190896"/>
            <a:ext cx="2778119" cy="6485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5712" y="181646"/>
            <a:ext cx="2939829" cy="6485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05767" y="1123158"/>
            <a:ext cx="7496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 smtClean="0"/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choose to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skip </a:t>
            </a:r>
            <a:r>
              <a:rPr lang="en-US" sz="1100" dirty="0" err="1" smtClean="0"/>
              <a:t>Fdn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499528" y="1422016"/>
            <a:ext cx="863600" cy="762000"/>
          </a:xfrm>
          <a:prstGeom prst="roundRect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40982" y="1409316"/>
            <a:ext cx="863600" cy="762000"/>
          </a:xfrm>
          <a:prstGeom prst="roundRect">
            <a:avLst/>
          </a:prstGeom>
          <a:solidFill>
            <a:srgbClr val="3366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rgbClr val="000000"/>
                </a:solidFill>
              </a:ln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85631" y="1409316"/>
            <a:ext cx="894293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95330" y="1409316"/>
            <a:ext cx="863600" cy="762000"/>
          </a:xfrm>
          <a:prstGeom prst="roundRect">
            <a:avLst/>
          </a:prstGeom>
          <a:solidFill>
            <a:srgbClr val="3366FF"/>
          </a:solidFill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44729" y="1422016"/>
            <a:ext cx="863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864004" y="2197515"/>
            <a:ext cx="863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864004" y="1206915"/>
            <a:ext cx="863600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1399" y="1561716"/>
            <a:ext cx="738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Mar/14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OOGP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1657" y="1409316"/>
            <a:ext cx="10153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Mar/15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transitional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OOGP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800" y="1561716"/>
            <a:ext cx="738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Mar/16</a:t>
            </a:r>
          </a:p>
          <a:p>
            <a:pPr algn="ctr"/>
            <a:r>
              <a:rPr lang="en-US" sz="1400" dirty="0" smtClean="0"/>
              <a:t>Project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973780" y="2335726"/>
            <a:ext cx="70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Oct/16</a:t>
            </a:r>
          </a:p>
          <a:p>
            <a:pPr algn="ctr"/>
            <a:r>
              <a:rPr lang="en-US" sz="1400" dirty="0" smtClean="0"/>
              <a:t>Project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45685" y="1422016"/>
            <a:ext cx="6909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Oct/14</a:t>
            </a:r>
          </a:p>
          <a:p>
            <a:pPr algn="ctr"/>
            <a:r>
              <a:rPr lang="en-US" sz="1400" dirty="0" err="1" smtClean="0">
                <a:solidFill>
                  <a:srgbClr val="FFFFFF"/>
                </a:solidFill>
              </a:rPr>
              <a:t>Fdn</a:t>
            </a:r>
            <a:endParaRPr lang="en-US" sz="1400" dirty="0" smtClean="0">
              <a:solidFill>
                <a:srgbClr val="FFFFFF"/>
              </a:solidFill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Pilot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7333" y="1409316"/>
            <a:ext cx="6909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Oct/15</a:t>
            </a:r>
          </a:p>
          <a:p>
            <a:pPr algn="ctr"/>
            <a:r>
              <a:rPr lang="en-US" sz="1400" dirty="0" err="1" smtClean="0">
                <a:solidFill>
                  <a:srgbClr val="FFFFFF"/>
                </a:solidFill>
              </a:rPr>
              <a:t>Fdn</a:t>
            </a:r>
            <a:endParaRPr lang="en-US" sz="1400" dirty="0" smtClean="0">
              <a:solidFill>
                <a:srgbClr val="FFFFFF"/>
              </a:solidFill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Pilot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46252" y="1305995"/>
            <a:ext cx="690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Oct/16</a:t>
            </a:r>
          </a:p>
          <a:p>
            <a:pPr algn="ctr"/>
            <a:r>
              <a:rPr lang="en-US" sz="1400" dirty="0" err="1" smtClean="0"/>
              <a:t>Fdn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1964812" y="2526916"/>
            <a:ext cx="863600" cy="762000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25308" y="2539616"/>
            <a:ext cx="8205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Oct/14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stage 1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(Dec/14)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52112" y="3768341"/>
            <a:ext cx="863600" cy="762000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90079" y="3781041"/>
            <a:ext cx="8656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Feb/15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stage 2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(May/15)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939412" y="5041516"/>
            <a:ext cx="863600" cy="762000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00740" y="5054216"/>
            <a:ext cx="8189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May/15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stage 3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(July/15)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95330" y="2511011"/>
            <a:ext cx="863600" cy="762000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055826" y="2523711"/>
            <a:ext cx="8205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Oct/15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stage 1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(Dec/15)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982630" y="3759847"/>
            <a:ext cx="863600" cy="762000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20597" y="3772547"/>
            <a:ext cx="8656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Feb/16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stage 2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(May/16)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969930" y="5042547"/>
            <a:ext cx="863600" cy="762000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031258" y="5055247"/>
            <a:ext cx="8189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May/16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stage 3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(July/16)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05928" y="2184016"/>
            <a:ext cx="0" cy="66040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1045632" y="898796"/>
            <a:ext cx="2794000" cy="459720"/>
          </a:xfrm>
          <a:custGeom>
            <a:avLst/>
            <a:gdLst>
              <a:gd name="connsiteX0" fmla="*/ 0 w 2819400"/>
              <a:gd name="connsiteY0" fmla="*/ 927238 h 927238"/>
              <a:gd name="connsiteX1" fmla="*/ 1371600 w 2819400"/>
              <a:gd name="connsiteY1" fmla="*/ 138 h 927238"/>
              <a:gd name="connsiteX2" fmla="*/ 2819400 w 2819400"/>
              <a:gd name="connsiteY2" fmla="*/ 851038 h 92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0" h="927238">
                <a:moveTo>
                  <a:pt x="0" y="927238"/>
                </a:moveTo>
                <a:cubicBezTo>
                  <a:pt x="450850" y="470038"/>
                  <a:pt x="901700" y="12838"/>
                  <a:pt x="1371600" y="138"/>
                </a:cubicBezTo>
                <a:cubicBezTo>
                  <a:pt x="1841500" y="-12562"/>
                  <a:pt x="2819400" y="851038"/>
                  <a:pt x="2819400" y="851038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004732" y="847996"/>
            <a:ext cx="2794000" cy="459720"/>
          </a:xfrm>
          <a:custGeom>
            <a:avLst/>
            <a:gdLst>
              <a:gd name="connsiteX0" fmla="*/ 0 w 2819400"/>
              <a:gd name="connsiteY0" fmla="*/ 927238 h 927238"/>
              <a:gd name="connsiteX1" fmla="*/ 1371600 w 2819400"/>
              <a:gd name="connsiteY1" fmla="*/ 138 h 927238"/>
              <a:gd name="connsiteX2" fmla="*/ 2819400 w 2819400"/>
              <a:gd name="connsiteY2" fmla="*/ 851038 h 92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0" h="927238">
                <a:moveTo>
                  <a:pt x="0" y="927238"/>
                </a:moveTo>
                <a:cubicBezTo>
                  <a:pt x="450850" y="470038"/>
                  <a:pt x="901700" y="12838"/>
                  <a:pt x="1371600" y="138"/>
                </a:cubicBezTo>
                <a:cubicBezTo>
                  <a:pt x="1841500" y="-12562"/>
                  <a:pt x="2819400" y="851038"/>
                  <a:pt x="2819400" y="851038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20959" y="2284583"/>
            <a:ext cx="883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YES (13%?)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77512" y="598917"/>
            <a:ext cx="851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 (87%?)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58830" y="560817"/>
            <a:ext cx="851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 (87%?)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007681" y="2184016"/>
            <a:ext cx="0" cy="66040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18141" y="2274516"/>
            <a:ext cx="883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YES (13%?)</a:t>
            </a:r>
            <a:endParaRPr lang="en-US" sz="1200" dirty="0">
              <a:solidFill>
                <a:srgbClr val="0080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995127" y="2184016"/>
            <a:ext cx="0" cy="66040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997368" y="2282983"/>
            <a:ext cx="418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YES</a:t>
            </a:r>
            <a:endParaRPr lang="en-US" sz="12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931921" y="1752216"/>
            <a:ext cx="56481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422900" y="3331253"/>
            <a:ext cx="0" cy="40745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422900" y="4592787"/>
            <a:ext cx="0" cy="407458"/>
          </a:xfrm>
          <a:prstGeom prst="straightConnector1">
            <a:avLst/>
          </a:prstGeom>
          <a:ln w="3810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453965" y="3322781"/>
            <a:ext cx="0" cy="40745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453965" y="4592782"/>
            <a:ext cx="0" cy="407458"/>
          </a:xfrm>
          <a:prstGeom prst="straightConnector1">
            <a:avLst/>
          </a:prstGeom>
          <a:ln w="38100" cmpd="sng">
            <a:solidFill>
              <a:srgbClr val="8064A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2881119" y="2169149"/>
            <a:ext cx="547879" cy="4263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831259" y="2154382"/>
            <a:ext cx="385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683932" y="2192483"/>
            <a:ext cx="999067" cy="1432447"/>
          </a:xfrm>
          <a:custGeom>
            <a:avLst/>
            <a:gdLst>
              <a:gd name="connsiteX0" fmla="*/ 0 w 999067"/>
              <a:gd name="connsiteY0" fmla="*/ 1109133 h 1432447"/>
              <a:gd name="connsiteX1" fmla="*/ 431800 w 999067"/>
              <a:gd name="connsiteY1" fmla="*/ 1363133 h 1432447"/>
              <a:gd name="connsiteX2" fmla="*/ 999067 w 999067"/>
              <a:gd name="connsiteY2" fmla="*/ 0 h 143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067" h="1432447">
                <a:moveTo>
                  <a:pt x="0" y="1109133"/>
                </a:moveTo>
                <a:cubicBezTo>
                  <a:pt x="132644" y="1328561"/>
                  <a:pt x="265289" y="1547989"/>
                  <a:pt x="431800" y="1363133"/>
                </a:cubicBezTo>
                <a:cubicBezTo>
                  <a:pt x="598311" y="1178277"/>
                  <a:pt x="999067" y="0"/>
                  <a:pt x="999067" y="0"/>
                </a:cubicBezTo>
              </a:path>
            </a:pathLst>
          </a:custGeom>
          <a:ln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04495" y="2793614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$ Oct/14</a:t>
            </a:r>
            <a:endParaRPr lang="en-US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3575857" y="2819015"/>
            <a:ext cx="841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$ July/15</a:t>
            </a:r>
            <a:endParaRPr lang="en-US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3274833" y="3159355"/>
            <a:ext cx="819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decided not to go forward to stage 2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5920107" y="2152214"/>
            <a:ext cx="547879" cy="4263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819445" y="2171315"/>
            <a:ext cx="385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64812" y="3411431"/>
            <a:ext cx="418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YES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979772" y="3408229"/>
            <a:ext cx="418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YES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745527" y="4647038"/>
            <a:ext cx="63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/>
                </a:solidFill>
              </a:rPr>
              <a:t>MAYBE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798540" y="4647038"/>
            <a:ext cx="63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/>
                </a:solidFill>
              </a:rPr>
              <a:t>MAYBE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131419" y="3983732"/>
            <a:ext cx="841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$ July/15</a:t>
            </a:r>
            <a:endParaRPr lang="en-US" sz="1400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2855720" y="4163022"/>
            <a:ext cx="327122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785789" y="3807132"/>
            <a:ext cx="418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YES</a:t>
            </a:r>
            <a:endParaRPr lang="en-US" sz="1200" dirty="0">
              <a:solidFill>
                <a:srgbClr val="008000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2431247" y="5908231"/>
            <a:ext cx="0" cy="32091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980913" y="5890485"/>
            <a:ext cx="418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YES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793416" y="4398875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 –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REAPPLY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41526" y="3958387"/>
            <a:ext cx="841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$ July/16</a:t>
            </a:r>
            <a:endParaRPr lang="en-US" sz="1400" dirty="0"/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5915028" y="4137677"/>
            <a:ext cx="327122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845097" y="3781787"/>
            <a:ext cx="418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YES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964812" y="6222978"/>
            <a:ext cx="841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$ July/15</a:t>
            </a:r>
            <a:endParaRPr lang="en-US" sz="1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591111" y="2861349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$ Oct/16</a:t>
            </a:r>
            <a:endParaRPr lang="en-US" sz="1400" dirty="0"/>
          </a:p>
        </p:txBody>
      </p:sp>
      <p:sp>
        <p:nvSpPr>
          <p:cNvPr id="117" name="Freeform 116"/>
          <p:cNvSpPr/>
          <p:nvPr/>
        </p:nvSpPr>
        <p:spPr>
          <a:xfrm>
            <a:off x="5819445" y="2184016"/>
            <a:ext cx="999067" cy="1432447"/>
          </a:xfrm>
          <a:custGeom>
            <a:avLst/>
            <a:gdLst>
              <a:gd name="connsiteX0" fmla="*/ 0 w 999067"/>
              <a:gd name="connsiteY0" fmla="*/ 1109133 h 1432447"/>
              <a:gd name="connsiteX1" fmla="*/ 431800 w 999067"/>
              <a:gd name="connsiteY1" fmla="*/ 1363133 h 1432447"/>
              <a:gd name="connsiteX2" fmla="*/ 999067 w 999067"/>
              <a:gd name="connsiteY2" fmla="*/ 0 h 143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067" h="1432447">
                <a:moveTo>
                  <a:pt x="0" y="1109133"/>
                </a:moveTo>
                <a:cubicBezTo>
                  <a:pt x="132644" y="1328561"/>
                  <a:pt x="265289" y="1547989"/>
                  <a:pt x="431800" y="1363133"/>
                </a:cubicBezTo>
                <a:cubicBezTo>
                  <a:pt x="598311" y="1178277"/>
                  <a:pt x="999067" y="0"/>
                  <a:pt x="999067" y="0"/>
                </a:cubicBezTo>
              </a:path>
            </a:pathLst>
          </a:custGeom>
          <a:ln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6410409" y="3153227"/>
            <a:ext cx="819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decided not to go forward to stage 2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823590" y="522643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 –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REAPPLY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3350904" y="3260955"/>
            <a:ext cx="1362970" cy="21530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261282" y="4457324"/>
            <a:ext cx="6926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/>
          <p:cNvGrpSpPr/>
          <p:nvPr/>
        </p:nvGrpSpPr>
        <p:grpSpPr>
          <a:xfrm>
            <a:off x="5864071" y="3300475"/>
            <a:ext cx="1890284" cy="2427141"/>
            <a:chOff x="7137476" y="4082302"/>
            <a:chExt cx="1890284" cy="2427141"/>
          </a:xfrm>
        </p:grpSpPr>
        <p:sp>
          <p:nvSpPr>
            <p:cNvPr id="135" name="TextBox 134"/>
            <p:cNvSpPr txBox="1"/>
            <p:nvPr/>
          </p:nvSpPr>
          <p:spPr>
            <a:xfrm>
              <a:off x="7158102" y="5131322"/>
              <a:ext cx="736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NO –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REAPPLY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137476" y="6047778"/>
              <a:ext cx="736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NO –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REAPPLY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 flipV="1">
              <a:off x="7664790" y="4082302"/>
              <a:ext cx="1362970" cy="21530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626690" y="5188719"/>
              <a:ext cx="69264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Straight Arrow Connector 140"/>
          <p:cNvCxnSpPr/>
          <p:nvPr/>
        </p:nvCxnSpPr>
        <p:spPr>
          <a:xfrm>
            <a:off x="5442388" y="5894042"/>
            <a:ext cx="0" cy="32091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4992054" y="5876296"/>
            <a:ext cx="418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YES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975953" y="6208789"/>
            <a:ext cx="841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$ July/16</a:t>
            </a:r>
            <a:endParaRPr lang="en-US" sz="1400" dirty="0"/>
          </a:p>
        </p:txBody>
      </p:sp>
      <p:sp>
        <p:nvSpPr>
          <p:cNvPr id="148" name="TextBox 147"/>
          <p:cNvSpPr txBox="1"/>
          <p:nvPr/>
        </p:nvSpPr>
        <p:spPr>
          <a:xfrm>
            <a:off x="1651190" y="149948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2014</a:t>
            </a:r>
            <a:endParaRPr lang="en-US" sz="20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4434690" y="149948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2015</a:t>
            </a:r>
            <a:endParaRPr lang="en-US" sz="20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7294392" y="149948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2016</a:t>
            </a:r>
            <a:endParaRPr lang="en-US" sz="2000" b="1" dirty="0"/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8416575" y="3052687"/>
            <a:ext cx="0" cy="32091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946252" y="3011917"/>
            <a:ext cx="418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YES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975540" y="3342034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$ April/17</a:t>
            </a:r>
            <a:endParaRPr lang="en-US" sz="1400" dirty="0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5440436" y="2158988"/>
            <a:ext cx="1952" cy="364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2358111" y="2166400"/>
            <a:ext cx="1952" cy="364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292789" y="954625"/>
            <a:ext cx="63732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 smtClean="0"/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choose to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renew early</a:t>
            </a:r>
            <a:endParaRPr lang="en-US" sz="1100" dirty="0"/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1415033" y="1752216"/>
            <a:ext cx="4053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384886" y="961503"/>
            <a:ext cx="63732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 smtClean="0"/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choose to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renew early</a:t>
            </a:r>
            <a:endParaRPr lang="en-US" sz="1100" dirty="0"/>
          </a:p>
        </p:txBody>
      </p:sp>
      <p:cxnSp>
        <p:nvCxnSpPr>
          <p:cNvPr id="107" name="Straight Arrow Connector 106"/>
          <p:cNvCxnSpPr/>
          <p:nvPr/>
        </p:nvCxnSpPr>
        <p:spPr>
          <a:xfrm flipH="1">
            <a:off x="4507130" y="1759094"/>
            <a:ext cx="4053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845992" y="1151775"/>
            <a:ext cx="7496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 smtClean="0"/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choose to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skip </a:t>
            </a:r>
            <a:r>
              <a:rPr lang="en-US" sz="1100" dirty="0" err="1" smtClean="0"/>
              <a:t>Fdn</a:t>
            </a:r>
            <a:endParaRPr lang="en-US" sz="1100" dirty="0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5938280" y="1797766"/>
            <a:ext cx="56481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79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The price of a Foundation grant…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03" y="1483408"/>
            <a:ext cx="8462351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CA" sz="2400" dirty="0" smtClean="0"/>
              <a:t>Successful </a:t>
            </a:r>
            <a:r>
              <a:rPr lang="en-CA" sz="2400" dirty="0"/>
              <a:t>grant recipients</a:t>
            </a:r>
            <a:r>
              <a:rPr lang="en-CA" sz="2400" b="1" dirty="0"/>
              <a:t> must </a:t>
            </a:r>
            <a:r>
              <a:rPr lang="en-CA" sz="2400" b="1" dirty="0" err="1"/>
              <a:t>enroll</a:t>
            </a:r>
            <a:r>
              <a:rPr lang="en-CA" sz="2400" b="1" dirty="0"/>
              <a:t>, and actively participate</a:t>
            </a:r>
            <a:r>
              <a:rPr lang="en-CA" sz="2400" dirty="0"/>
              <a:t>, as members of the CIHR College of Reviewers</a:t>
            </a:r>
            <a:r>
              <a:rPr lang="en-CA" sz="2400" dirty="0" smtClean="0"/>
              <a:t>.</a:t>
            </a:r>
          </a:p>
          <a:p>
            <a:pPr marL="0" lvl="0" indent="0">
              <a:buNone/>
            </a:pPr>
            <a:endParaRPr lang="en-US" sz="1200" dirty="0"/>
          </a:p>
          <a:p>
            <a:pPr marL="0" lvl="0" indent="0">
              <a:buNone/>
            </a:pPr>
            <a:r>
              <a:rPr lang="en-US" sz="2400" dirty="0"/>
              <a:t>While the broader research team may evolve over the duration of the grant, </a:t>
            </a:r>
            <a:r>
              <a:rPr lang="en-US" sz="2400" b="1" dirty="0"/>
              <a:t>Program Leaders (whether single or multiple) must remain unchanged </a:t>
            </a:r>
            <a:r>
              <a:rPr lang="en-US" sz="2400" dirty="0"/>
              <a:t>over the course of the grant</a:t>
            </a:r>
            <a:r>
              <a:rPr lang="en-US" sz="2400" dirty="0" smtClean="0"/>
              <a:t>.</a:t>
            </a:r>
          </a:p>
          <a:p>
            <a:pPr marL="0" lvl="0" indent="0">
              <a:buNone/>
            </a:pPr>
            <a:endParaRPr lang="en-US" sz="1200" dirty="0"/>
          </a:p>
          <a:p>
            <a:pPr marL="0" lvl="0" indent="0">
              <a:buNone/>
            </a:pPr>
            <a:r>
              <a:rPr lang="en-US" sz="2400" dirty="0"/>
              <a:t>The Program Leader is required to </a:t>
            </a:r>
            <a:r>
              <a:rPr lang="en-US" sz="2400" b="1" dirty="0"/>
              <a:t>submit an electronic Final Report</a:t>
            </a:r>
            <a:r>
              <a:rPr lang="en-CA" sz="2400" dirty="0"/>
              <a:t> </a:t>
            </a:r>
            <a:r>
              <a:rPr lang="en-US" sz="2400" dirty="0"/>
              <a:t> to </a:t>
            </a:r>
            <a:r>
              <a:rPr lang="en-US" sz="2400" dirty="0" smtClean="0"/>
              <a:t>CIHR. To </a:t>
            </a:r>
            <a:r>
              <a:rPr lang="en-US" sz="2400" dirty="0"/>
              <a:t>meet federal reporting and accountability requirements</a:t>
            </a:r>
            <a:r>
              <a:rPr lang="en-US" sz="2400" b="1" dirty="0"/>
              <a:t>, Program Leaders will also be expected to report periodically on their research productivity and achievements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9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25" y="274638"/>
            <a:ext cx="7366000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7971"/>
            <a:ext cx="4284133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more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6667"/>
            <a:ext cx="8229600" cy="17864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CIHR’s Q &amp; A document: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3"/>
              </a:rPr>
              <a:t>http://www.cihr-irsc.gc.ca/e</a:t>
            </a:r>
            <a:r>
              <a:rPr lang="en-US" sz="2800" dirty="0" smtClean="0">
                <a:hlinkClick r:id="rId3"/>
              </a:rPr>
              <a:t>/46102.</a:t>
            </a:r>
            <a:r>
              <a:rPr lang="en-US" sz="2800" dirty="0" smtClean="0">
                <a:hlinkClick r:id="rId3"/>
              </a:rPr>
              <a:t>html</a:t>
            </a:r>
            <a:endParaRPr lang="en-US" sz="28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400" dirty="0" smtClean="0"/>
              <a:t>Lori Burrows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4"/>
              </a:rPr>
              <a:t>burrowl@mcmaster.ca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email me to join my monthly update on CIHR-related info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1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When is this happening?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72" y="1422395"/>
            <a:ext cx="8246533" cy="4957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Spring 2014 </a:t>
            </a:r>
            <a:r>
              <a:rPr lang="en-US" dirty="0" smtClean="0"/>
              <a:t>is the </a:t>
            </a:r>
            <a:r>
              <a:rPr lang="en-US" dirty="0" smtClean="0"/>
              <a:t>last competition of the old format, ~400 grants will be awarded </a:t>
            </a:r>
            <a:r>
              <a:rPr lang="en-US" sz="3000" dirty="0" smtClean="0">
                <a:solidFill>
                  <a:srgbClr val="FF0000"/>
                </a:solidFill>
              </a:rPr>
              <a:t>(success rates are expected to be low due to application pressure!)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Fall 2014 will be the first pilot of the Foundation scheme, ~250 awards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dirty="0" smtClean="0"/>
              <a:t>Spring 2015 will be a transitional OOGP, not sure on the number of awards yet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dirty="0" smtClean="0"/>
              <a:t>Fall 2015 will be the second pilot of the Foundation scheme, ~250 awards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1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  <a:solidFill>
            <a:srgbClr val="FFFFFF"/>
          </a:solidFill>
          <a:effectLst/>
        </p:spPr>
        <p:txBody>
          <a:bodyPr>
            <a:normAutofit/>
          </a:bodyPr>
          <a:lstStyle/>
          <a:p>
            <a:r>
              <a:rPr lang="en-US" dirty="0" smtClean="0"/>
              <a:t>Foundation scheme</a:t>
            </a:r>
            <a:endParaRPr lang="en-US" dirty="0"/>
          </a:p>
        </p:txBody>
      </p:sp>
      <p:pic>
        <p:nvPicPr>
          <p:cNvPr id="3" name="Picture 2" descr="Screen Shot 2013-01-15 at 4.38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" y="2346544"/>
            <a:ext cx="9144000" cy="294863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025838" y="1343233"/>
            <a:ext cx="1441066" cy="743708"/>
          </a:xfrm>
          <a:prstGeom prst="wedgeEllipseCallout">
            <a:avLst>
              <a:gd name="adj1" fmla="val -17023"/>
              <a:gd name="adj2" fmla="val 14299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1160182" y="1432297"/>
            <a:ext cx="1157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Leaders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6073" y="1444140"/>
            <a:ext cx="1301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 per </a:t>
            </a:r>
            <a:r>
              <a:rPr lang="en-US" sz="2400" dirty="0" err="1" smtClean="0">
                <a:solidFill>
                  <a:srgbClr val="FF0000"/>
                </a:solidFill>
              </a:rPr>
              <a:t>yr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947716" y="1343232"/>
            <a:ext cx="1282297" cy="712943"/>
          </a:xfrm>
          <a:prstGeom prst="wedgeEllipseCallout">
            <a:avLst>
              <a:gd name="adj1" fmla="val -55119"/>
              <a:gd name="adj2" fmla="val 19609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Oval Callout 9"/>
          <p:cNvSpPr/>
          <p:nvPr/>
        </p:nvSpPr>
        <p:spPr>
          <a:xfrm>
            <a:off x="390785" y="4945488"/>
            <a:ext cx="2556932" cy="1470471"/>
          </a:xfrm>
          <a:prstGeom prst="wedgeEllipseCallout">
            <a:avLst>
              <a:gd name="adj1" fmla="val -15251"/>
              <a:gd name="adj2" fmla="val -14992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/>
          <p:cNvSpPr txBox="1"/>
          <p:nvPr/>
        </p:nvSpPr>
        <p:spPr>
          <a:xfrm>
            <a:off x="688624" y="5064019"/>
            <a:ext cx="194085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 stages :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 &amp; 2 virtual;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3, face to face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716372" y="1468309"/>
            <a:ext cx="1751228" cy="743708"/>
          </a:xfrm>
          <a:prstGeom prst="wedgeEllipseCallout">
            <a:avLst>
              <a:gd name="adj1" fmla="val -16056"/>
              <a:gd name="adj2" fmla="val 22724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5850716" y="1557373"/>
            <a:ext cx="147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 = </a:t>
            </a:r>
            <a:r>
              <a:rPr lang="en-US" sz="2400" dirty="0" err="1" smtClean="0">
                <a:solidFill>
                  <a:srgbClr val="FF0000"/>
                </a:solidFill>
              </a:rPr>
              <a:t>calibre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884773" y="5379847"/>
            <a:ext cx="1751228" cy="986098"/>
          </a:xfrm>
          <a:prstGeom prst="wedgeEllipseCallout">
            <a:avLst>
              <a:gd name="adj1" fmla="val -20891"/>
              <a:gd name="adj2" fmla="val -19442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7103782" y="5485844"/>
            <a:ext cx="1786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 = quality program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1419" y="5168084"/>
            <a:ext cx="3467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*those who have ongoing OOGP funding won’t lose it if they are not successful with the single Foundation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176952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  <a:noFill/>
          <a:effectLst/>
        </p:spPr>
        <p:txBody>
          <a:bodyPr/>
          <a:lstStyle/>
          <a:p>
            <a:r>
              <a:rPr lang="en-US" dirty="0" smtClean="0"/>
              <a:t>Project scheme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1405096"/>
            <a:ext cx="9381062" cy="5212079"/>
            <a:chOff x="0" y="1832812"/>
            <a:chExt cx="9381062" cy="5212079"/>
          </a:xfrm>
        </p:grpSpPr>
        <p:pic>
          <p:nvPicPr>
            <p:cNvPr id="5" name="Picture 4" descr="Screen Shot 2013-01-15 at 4.37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56940"/>
              <a:ext cx="9144000" cy="292020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33554" y="1906886"/>
              <a:ext cx="946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ideas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50337" y="1888887"/>
              <a:ext cx="14880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 per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yr</a:t>
              </a:r>
              <a:r>
                <a:rPr lang="en-US" sz="2800" dirty="0" smtClean="0">
                  <a:solidFill>
                    <a:srgbClr val="FF0000"/>
                  </a:solidFill>
                </a:rPr>
                <a:t>*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4347606" y="1869445"/>
              <a:ext cx="1282297" cy="712943"/>
            </a:xfrm>
            <a:prstGeom prst="wedgeEllipseCallou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7406843" y="1832812"/>
              <a:ext cx="1665418" cy="712943"/>
            </a:xfrm>
            <a:prstGeom prst="wedgeEllipseCallout">
              <a:avLst>
                <a:gd name="adj1" fmla="val -40833"/>
                <a:gd name="adj2" fmla="val 144712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Callout 10"/>
            <p:cNvSpPr/>
            <p:nvPr/>
          </p:nvSpPr>
          <p:spPr>
            <a:xfrm flipV="1">
              <a:off x="1575394" y="5215032"/>
              <a:ext cx="2772213" cy="1537647"/>
            </a:xfrm>
            <a:prstGeom prst="wedgeEllipseCallout">
              <a:avLst>
                <a:gd name="adj1" fmla="val 39533"/>
                <a:gd name="adj2" fmla="val 139552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82009" y="5202822"/>
              <a:ext cx="231473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2 stages:</a:t>
              </a:r>
            </a:p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1, virtual and</a:t>
              </a:r>
            </a:p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 2, face to face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Callout 12"/>
            <p:cNvSpPr/>
            <p:nvPr/>
          </p:nvSpPr>
          <p:spPr>
            <a:xfrm>
              <a:off x="5141154" y="5215033"/>
              <a:ext cx="1893162" cy="1220161"/>
            </a:xfrm>
            <a:prstGeom prst="wedgeEllipseCallout">
              <a:avLst>
                <a:gd name="adj1" fmla="val -86057"/>
                <a:gd name="adj2" fmla="val -117260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06444" y="5309749"/>
              <a:ext cx="160167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5 reviews </a:t>
              </a:r>
            </a:p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at stage 1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42240" y="6213894"/>
              <a:ext cx="23388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*can only apply once a year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35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7790" y="1897909"/>
            <a:ext cx="9092416" cy="4389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08" y="128648"/>
            <a:ext cx="84769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Am I eligible to apply to the </a:t>
            </a:r>
            <a:r>
              <a:rPr lang="en-US" dirty="0" err="1" smtClean="0">
                <a:solidFill>
                  <a:srgbClr val="1F497D"/>
                </a:solidFill>
              </a:rPr>
              <a:t>Fdn</a:t>
            </a:r>
            <a:r>
              <a:rPr lang="en-US" dirty="0" smtClean="0">
                <a:solidFill>
                  <a:srgbClr val="1F497D"/>
                </a:solidFill>
              </a:rPr>
              <a:t> pilots?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5" y="1206027"/>
            <a:ext cx="8082038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Yes, if as </a:t>
            </a:r>
            <a:r>
              <a:rPr lang="en-US" b="1" dirty="0">
                <a:solidFill>
                  <a:srgbClr val="000000"/>
                </a:solidFill>
              </a:rPr>
              <a:t>of July 30, </a:t>
            </a:r>
            <a:r>
              <a:rPr lang="en-US" b="1" dirty="0" smtClean="0">
                <a:solidFill>
                  <a:srgbClr val="000000"/>
                </a:solidFill>
              </a:rPr>
              <a:t>2013, for Fall 2014 pilot: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 are the NPI or co-PI on an open operating grant that ends Mar/15 or Sept/15, or an open grant (KS, </a:t>
            </a:r>
            <a:r>
              <a:rPr lang="en-US" dirty="0" err="1" smtClean="0"/>
              <a:t>KtA</a:t>
            </a:r>
            <a:r>
              <a:rPr lang="en-US" dirty="0" smtClean="0"/>
              <a:t>, </a:t>
            </a:r>
            <a:r>
              <a:rPr lang="en-US" dirty="0" err="1" smtClean="0"/>
              <a:t>PoP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) that ends Oct/14 to Sept/15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You’re a </a:t>
            </a:r>
            <a:r>
              <a:rPr lang="en-US" b="1" dirty="0" smtClean="0"/>
              <a:t>new investigator </a:t>
            </a:r>
            <a:r>
              <a:rPr lang="en-US" dirty="0" smtClean="0"/>
              <a:t>(&lt;5 years in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appt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You’ve </a:t>
            </a:r>
            <a:r>
              <a:rPr lang="en-US" b="1" dirty="0" smtClean="0"/>
              <a:t>never held CIHR funding </a:t>
            </a:r>
            <a:r>
              <a:rPr lang="en-US" dirty="0" smtClean="0"/>
              <a:t>as NPI or co-PI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7790" y="1897909"/>
            <a:ext cx="9092416" cy="43894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5" y="1206027"/>
            <a:ext cx="8082038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Yes, if as </a:t>
            </a:r>
            <a:r>
              <a:rPr lang="en-US" b="1" dirty="0">
                <a:solidFill>
                  <a:srgbClr val="000000"/>
                </a:solidFill>
              </a:rPr>
              <a:t>of July 30, </a:t>
            </a:r>
            <a:r>
              <a:rPr lang="en-US" b="1" dirty="0" smtClean="0">
                <a:solidFill>
                  <a:srgbClr val="000000"/>
                </a:solidFill>
              </a:rPr>
              <a:t>2013, for </a:t>
            </a:r>
            <a:r>
              <a:rPr lang="en-US" b="1" dirty="0" smtClean="0">
                <a:solidFill>
                  <a:srgbClr val="FF0000"/>
                </a:solidFill>
              </a:rPr>
              <a:t>Fall 2015 </a:t>
            </a:r>
            <a:r>
              <a:rPr lang="en-US" b="1" dirty="0" smtClean="0">
                <a:solidFill>
                  <a:srgbClr val="000000"/>
                </a:solidFill>
              </a:rPr>
              <a:t>pilot: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 are the NPI or co-PI on an open operating grant that </a:t>
            </a:r>
            <a:r>
              <a:rPr lang="en-US" dirty="0" smtClean="0">
                <a:solidFill>
                  <a:srgbClr val="FF0000"/>
                </a:solidFill>
              </a:rPr>
              <a:t>ends Mar/16 or Sept/16</a:t>
            </a:r>
            <a:r>
              <a:rPr lang="en-US" dirty="0" smtClean="0"/>
              <a:t>, or an open grant (KS, </a:t>
            </a:r>
            <a:r>
              <a:rPr lang="en-US" dirty="0" err="1" smtClean="0"/>
              <a:t>KtA</a:t>
            </a:r>
            <a:r>
              <a:rPr lang="en-US" dirty="0" smtClean="0"/>
              <a:t>, </a:t>
            </a:r>
            <a:r>
              <a:rPr lang="en-US" dirty="0" err="1" smtClean="0"/>
              <a:t>PoP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) that ends </a:t>
            </a:r>
            <a:r>
              <a:rPr lang="en-US" dirty="0" smtClean="0">
                <a:solidFill>
                  <a:srgbClr val="FF0000"/>
                </a:solidFill>
              </a:rPr>
              <a:t>Oct/15 to Sept/16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You’re a </a:t>
            </a:r>
            <a:r>
              <a:rPr lang="en-US" b="1" dirty="0" smtClean="0"/>
              <a:t>new investigator </a:t>
            </a:r>
            <a:r>
              <a:rPr lang="en-US" dirty="0" smtClean="0"/>
              <a:t>(&lt;5 years in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appt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You’ve </a:t>
            </a:r>
            <a:r>
              <a:rPr lang="en-US" b="1" dirty="0" smtClean="0"/>
              <a:t>never held CIHR funding </a:t>
            </a:r>
            <a:r>
              <a:rPr lang="en-US" dirty="0" smtClean="0"/>
              <a:t>as NPI or co-PI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628" y="1227766"/>
            <a:ext cx="81972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‘</a:t>
            </a:r>
            <a:r>
              <a:rPr lang="en" sz="2400" dirty="0" smtClean="0"/>
              <a:t>The </a:t>
            </a:r>
            <a:r>
              <a:rPr lang="en" sz="2400" dirty="0"/>
              <a:t>total amount expected for </a:t>
            </a:r>
            <a:r>
              <a:rPr lang="en-CA" sz="2400" dirty="0" smtClean="0"/>
              <a:t>Fall 2014 </a:t>
            </a:r>
            <a:r>
              <a:rPr lang="en" sz="2400" dirty="0" smtClean="0"/>
              <a:t>pilot </a:t>
            </a:r>
            <a:r>
              <a:rPr lang="en" sz="2400" dirty="0"/>
              <a:t>is between </a:t>
            </a:r>
            <a:r>
              <a:rPr lang="en" sz="2400" b="1" dirty="0"/>
              <a:t>$200M-$250M, which would support in the range of 200 to 270 </a:t>
            </a:r>
            <a:r>
              <a:rPr lang="en" sz="2400" b="1" dirty="0" smtClean="0"/>
              <a:t>grants</a:t>
            </a:r>
            <a:r>
              <a:rPr lang="en-CA" sz="2400" dirty="0" smtClean="0"/>
              <a:t>.</a:t>
            </a:r>
            <a:r>
              <a:rPr lang="en-CA" sz="2400" dirty="0" smtClean="0"/>
              <a:t>.</a:t>
            </a:r>
            <a:r>
              <a:rPr lang="en" sz="2400" dirty="0" smtClean="0"/>
              <a:t>. </a:t>
            </a:r>
            <a:r>
              <a:rPr lang="en" sz="2400" dirty="0"/>
              <a:t>The number of grants will vary depending on the application pressure and quality of the applications received</a:t>
            </a:r>
            <a:r>
              <a:rPr lang="en" sz="2400" dirty="0" smtClean="0"/>
              <a:t>.</a:t>
            </a:r>
            <a:endParaRPr lang="en-CA" sz="2400" dirty="0" smtClean="0"/>
          </a:p>
          <a:p>
            <a:endParaRPr lang="en" sz="1200" dirty="0"/>
          </a:p>
          <a:p>
            <a:endParaRPr lang="en" sz="1200" dirty="0"/>
          </a:p>
          <a:p>
            <a:r>
              <a:rPr lang="en" sz="2400" dirty="0"/>
              <a:t>Established investigators will be awarded </a:t>
            </a:r>
            <a:r>
              <a:rPr lang="en" sz="2400" b="1" dirty="0"/>
              <a:t>7-year grants</a:t>
            </a:r>
            <a:r>
              <a:rPr lang="en" sz="2400" dirty="0"/>
              <a:t>, and new/early career investigators will be awarded </a:t>
            </a:r>
            <a:r>
              <a:rPr lang="en" sz="2400" b="1" dirty="0"/>
              <a:t>5-year grants</a:t>
            </a:r>
            <a:r>
              <a:rPr lang="en" sz="2400" dirty="0"/>
              <a:t>. </a:t>
            </a:r>
            <a:endParaRPr lang="en-CA" sz="2400" dirty="0" smtClean="0"/>
          </a:p>
          <a:p>
            <a:endParaRPr lang="en-CA" sz="2400" dirty="0">
              <a:solidFill>
                <a:srgbClr val="FF0000"/>
              </a:solidFill>
            </a:endParaRPr>
          </a:p>
          <a:p>
            <a:r>
              <a:rPr lang="en" sz="2400" dirty="0" smtClean="0">
                <a:solidFill>
                  <a:srgbClr val="FF0000"/>
                </a:solidFill>
              </a:rPr>
              <a:t>For </a:t>
            </a:r>
            <a:r>
              <a:rPr lang="en" sz="2400" dirty="0">
                <a:solidFill>
                  <a:srgbClr val="FF0000"/>
                </a:solidFill>
              </a:rPr>
              <a:t>existing CIHR grantees</a:t>
            </a:r>
            <a:r>
              <a:rPr lang="en" sz="2400" b="1" dirty="0">
                <a:solidFill>
                  <a:srgbClr val="FF0000"/>
                </a:solidFill>
              </a:rPr>
              <a:t>, the budget request should be consistent with the applicant’s previous CIHR open grant research funding history</a:t>
            </a:r>
            <a:r>
              <a:rPr lang="en" sz="2400" dirty="0">
                <a:solidFill>
                  <a:srgbClr val="FF0000"/>
                </a:solidFill>
              </a:rPr>
              <a:t>. </a:t>
            </a:r>
            <a:r>
              <a:rPr lang="en" sz="2400" dirty="0"/>
              <a:t>Applicants must justify requests that are higher than their historical grant levels</a:t>
            </a:r>
            <a:r>
              <a:rPr lang="en" sz="2400" dirty="0" smtClean="0"/>
              <a:t>.</a:t>
            </a:r>
            <a:r>
              <a:rPr lang="en-CA" sz="2400" dirty="0" smtClean="0"/>
              <a:t>’</a:t>
            </a:r>
            <a:endParaRPr lang="e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Program Leaders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12" y="1541804"/>
            <a:ext cx="8491548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/>
              <a:t>The Program </a:t>
            </a:r>
            <a:r>
              <a:rPr lang="en-US" sz="2800" dirty="0" smtClean="0"/>
              <a:t>Leader</a:t>
            </a:r>
            <a:r>
              <a:rPr lang="en-CA" sz="2000" dirty="0"/>
              <a:t> </a:t>
            </a:r>
            <a:r>
              <a:rPr lang="en-US" sz="2800" dirty="0"/>
              <a:t>must be </a:t>
            </a:r>
            <a:r>
              <a:rPr lang="en-US" sz="2800" dirty="0" smtClean="0"/>
              <a:t>an independent researcher as per CIHR’s </a:t>
            </a:r>
            <a:r>
              <a:rPr lang="en-US" sz="2800" dirty="0" smtClean="0"/>
              <a:t>definition, with an </a:t>
            </a:r>
            <a:r>
              <a:rPr lang="en-US" sz="2800" dirty="0"/>
              <a:t>academic or research appointment at an eligible institution at the time of application </a:t>
            </a:r>
            <a:endParaRPr lang="en-US" sz="2800" dirty="0" smtClean="0"/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sz="2800" dirty="0"/>
              <a:t>M</a:t>
            </a:r>
            <a:r>
              <a:rPr lang="en-US" sz="2800" dirty="0" smtClean="0"/>
              <a:t>ultiple </a:t>
            </a:r>
            <a:r>
              <a:rPr lang="en-US" sz="2800" dirty="0"/>
              <a:t>Program Leaders submitting a single application </a:t>
            </a:r>
            <a:r>
              <a:rPr lang="en-US" sz="2800" b="1" dirty="0"/>
              <a:t>must</a:t>
            </a:r>
            <a:r>
              <a:rPr lang="en-US" sz="2800" dirty="0"/>
              <a:t> </a:t>
            </a:r>
            <a:r>
              <a:rPr lang="en-US" sz="2800" b="1" dirty="0"/>
              <a:t>convincingly demonstrate synergy and a track record of co-managing programs of </a:t>
            </a:r>
            <a:r>
              <a:rPr lang="en-US" sz="2800" b="1" dirty="0" smtClean="0"/>
              <a:t>research. </a:t>
            </a:r>
            <a:r>
              <a:rPr lang="en-US" sz="2800" dirty="0" smtClean="0"/>
              <a:t>Only one of the co-Leaders needs to be </a:t>
            </a:r>
            <a:r>
              <a:rPr lang="en-US" sz="2800" dirty="0" smtClean="0"/>
              <a:t>eligible for the pilots.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1F6-7E66-2747-9713-724CE78090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2246</Words>
  <Application>Microsoft Macintosh PowerPoint</Application>
  <PresentationFormat>On-screen Show (4:3)</PresentationFormat>
  <Paragraphs>347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Building a Foundation (grant)</vt:lpstr>
      <vt:lpstr>What’s happening?</vt:lpstr>
      <vt:lpstr>When is this happening?</vt:lpstr>
      <vt:lpstr>Foundation scheme</vt:lpstr>
      <vt:lpstr>Project scheme</vt:lpstr>
      <vt:lpstr>Am I eligible to apply to the Fdn pilots?</vt:lpstr>
      <vt:lpstr>PowerPoint Presentation</vt:lpstr>
      <vt:lpstr>PowerPoint Presentation</vt:lpstr>
      <vt:lpstr>Program Leaders</vt:lpstr>
      <vt:lpstr>What if I apply and I’m not successful?</vt:lpstr>
      <vt:lpstr>What if I have multiple CIHR grants?</vt:lpstr>
      <vt:lpstr>What if I’m eligible, but not ready?</vt:lpstr>
      <vt:lpstr>PowerPoint Presentation</vt:lpstr>
      <vt:lpstr>The adjudication process</vt:lpstr>
      <vt:lpstr>How will the remote review work?</vt:lpstr>
      <vt:lpstr>The adjudication process, continued</vt:lpstr>
      <vt:lpstr>Stage 3 and new investigators</vt:lpstr>
      <vt:lpstr>Foundation, Stage 1</vt:lpstr>
      <vt:lpstr>example: ‘Leadership’ sub-criterion</vt:lpstr>
      <vt:lpstr>draft peer reviewer interpretation guidelines for ‘Leadership’ subcriterion</vt:lpstr>
      <vt:lpstr>draft Leadership indicators</vt:lpstr>
      <vt:lpstr>Foundation, Stage 2</vt:lpstr>
      <vt:lpstr>How will peer reviewers score the subcriteria?</vt:lpstr>
      <vt:lpstr>PowerPoint Presentation</vt:lpstr>
      <vt:lpstr>grants are ranked by reviewers, and the rankings are collated by CIHR</vt:lpstr>
      <vt:lpstr>PowerPoint Presentation</vt:lpstr>
      <vt:lpstr>The price of a Foundation grant…</vt:lpstr>
      <vt:lpstr>For more</vt:lpstr>
    </vt:vector>
  </TitlesOfParts>
  <Company>McMaster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Foundation (grant)</dc:title>
  <dc:creator>Lori Burrows</dc:creator>
  <cp:lastModifiedBy>Lori Burrows</cp:lastModifiedBy>
  <cp:revision>59</cp:revision>
  <dcterms:created xsi:type="dcterms:W3CDTF">2013-10-16T16:40:39Z</dcterms:created>
  <dcterms:modified xsi:type="dcterms:W3CDTF">2014-03-05T16:06:34Z</dcterms:modified>
</cp:coreProperties>
</file>